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27" d="100"/>
          <a:sy n="127" d="100"/>
        </p:scale>
        <p:origin x="-1548" y="-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048C0-FD12-4DE3-8039-0975D1540AEB}" type="datetimeFigureOut">
              <a:rPr lang="sv-SE" smtClean="0"/>
              <a:t>2010-10-20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BBFD-2573-4484-8CAF-F1426D37B88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048C0-FD12-4DE3-8039-0975D1540AEB}" type="datetimeFigureOut">
              <a:rPr lang="sv-SE" smtClean="0"/>
              <a:t>2010-10-20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BBFD-2573-4484-8CAF-F1426D37B88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048C0-FD12-4DE3-8039-0975D1540AEB}" type="datetimeFigureOut">
              <a:rPr lang="sv-SE" smtClean="0"/>
              <a:t>2010-10-20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BBFD-2573-4484-8CAF-F1426D37B88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048C0-FD12-4DE3-8039-0975D1540AEB}" type="datetimeFigureOut">
              <a:rPr lang="sv-SE" smtClean="0"/>
              <a:t>2010-10-20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BBFD-2573-4484-8CAF-F1426D37B88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048C0-FD12-4DE3-8039-0975D1540AEB}" type="datetimeFigureOut">
              <a:rPr lang="sv-SE" smtClean="0"/>
              <a:t>2010-10-20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BBFD-2573-4484-8CAF-F1426D37B88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048C0-FD12-4DE3-8039-0975D1540AEB}" type="datetimeFigureOut">
              <a:rPr lang="sv-SE" smtClean="0"/>
              <a:t>2010-10-20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BBFD-2573-4484-8CAF-F1426D37B88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048C0-FD12-4DE3-8039-0975D1540AEB}" type="datetimeFigureOut">
              <a:rPr lang="sv-SE" smtClean="0"/>
              <a:t>2010-10-20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BBFD-2573-4484-8CAF-F1426D37B88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048C0-FD12-4DE3-8039-0975D1540AEB}" type="datetimeFigureOut">
              <a:rPr lang="sv-SE" smtClean="0"/>
              <a:t>2010-10-20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BBFD-2573-4484-8CAF-F1426D37B88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048C0-FD12-4DE3-8039-0975D1540AEB}" type="datetimeFigureOut">
              <a:rPr lang="sv-SE" smtClean="0"/>
              <a:t>2010-10-20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BBFD-2573-4484-8CAF-F1426D37B88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048C0-FD12-4DE3-8039-0975D1540AEB}" type="datetimeFigureOut">
              <a:rPr lang="sv-SE" smtClean="0"/>
              <a:t>2010-10-20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BBFD-2573-4484-8CAF-F1426D37B88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048C0-FD12-4DE3-8039-0975D1540AEB}" type="datetimeFigureOut">
              <a:rPr lang="sv-SE" smtClean="0"/>
              <a:t>2010-10-20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9BBFD-2573-4484-8CAF-F1426D37B88A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048C0-FD12-4DE3-8039-0975D1540AEB}" type="datetimeFigureOut">
              <a:rPr lang="sv-SE" smtClean="0"/>
              <a:t>2010-10-20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9BBFD-2573-4484-8CAF-F1426D37B88A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nilsjo.psyk@telia.com" TargetMode="External"/><Relationship Id="rId2" Type="http://schemas.openxmlformats.org/officeDocument/2006/relationships/hyperlink" Target="mailto:marie.giron@comhem.s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bof-tejping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51520" y="1196752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sv-SE" sz="6000" dirty="0" smtClean="0">
                <a:latin typeface="Comic Sans MS" pitchFamily="66" charset="0"/>
              </a:rPr>
              <a:t>Diagnos – och sen då?</a:t>
            </a:r>
            <a:br>
              <a:rPr lang="sv-SE" sz="6000" dirty="0" smtClean="0">
                <a:latin typeface="Comic Sans MS" pitchFamily="66" charset="0"/>
              </a:rPr>
            </a:br>
            <a:endParaRPr lang="sv-SE" sz="6000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0572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sz="3600" dirty="0" smtClean="0">
                <a:latin typeface="Comic Sans MS" pitchFamily="66" charset="0"/>
              </a:rPr>
              <a:t>  BOF och </a:t>
            </a:r>
            <a:r>
              <a:rPr lang="sv-SE" sz="3600" dirty="0" err="1" smtClean="0">
                <a:latin typeface="Comic Sans MS" pitchFamily="66" charset="0"/>
              </a:rPr>
              <a:t>Tejping</a:t>
            </a:r>
            <a:r>
              <a:rPr lang="sv-SE" sz="3600" dirty="0" smtClean="0">
                <a:latin typeface="Comic Sans MS" pitchFamily="66" charset="0"/>
              </a:rPr>
              <a:t> i arbetet med familjens samspel</a:t>
            </a:r>
          </a:p>
          <a:p>
            <a:pPr>
              <a:buNone/>
            </a:pPr>
            <a:r>
              <a:rPr lang="sv-SE" sz="3600" dirty="0" smtClean="0">
                <a:latin typeface="Comic Sans MS" pitchFamily="66" charset="0"/>
              </a:rPr>
              <a:t>  efter en neuropsykiatrisk utredning av barnet</a:t>
            </a:r>
            <a:endParaRPr lang="sv-SE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sv-SE" sz="3600" dirty="0">
              <a:latin typeface="Comic Sans MS" pitchFamily="66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sv-SE" sz="2800" dirty="0" smtClean="0">
              <a:latin typeface="Comic Sans MS" pitchFamily="66" charset="0"/>
            </a:endParaRPr>
          </a:p>
          <a:p>
            <a:pPr algn="ctr">
              <a:buNone/>
            </a:pPr>
            <a:endParaRPr lang="sv-SE" sz="28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sv-SE" sz="2800" dirty="0" smtClean="0">
                <a:latin typeface="Comic Sans MS" pitchFamily="66" charset="0"/>
              </a:rPr>
              <a:t>Marie Giron</a:t>
            </a:r>
          </a:p>
          <a:p>
            <a:pPr algn="ctr">
              <a:buNone/>
            </a:pPr>
            <a:r>
              <a:rPr lang="sv-SE" sz="2200" dirty="0" smtClean="0">
                <a:latin typeface="Comic Sans MS" pitchFamily="66" charset="0"/>
              </a:rPr>
              <a:t>socionom, leg psykoterapeut, handledarutbildad</a:t>
            </a:r>
          </a:p>
          <a:p>
            <a:pPr algn="ctr">
              <a:buNone/>
            </a:pPr>
            <a:r>
              <a:rPr lang="sv-SE" sz="2200" dirty="0" smtClean="0">
                <a:latin typeface="Comic Sans MS" pitchFamily="66" charset="0"/>
              </a:rPr>
              <a:t>Stockholm</a:t>
            </a:r>
          </a:p>
          <a:p>
            <a:pPr algn="ctr">
              <a:buNone/>
            </a:pPr>
            <a:r>
              <a:rPr lang="sv-SE" sz="2200" dirty="0" smtClean="0">
                <a:latin typeface="Comic Sans MS" pitchFamily="66" charset="0"/>
              </a:rPr>
              <a:t>070 – 59 00 88</a:t>
            </a:r>
          </a:p>
          <a:p>
            <a:pPr algn="ctr">
              <a:buNone/>
            </a:pPr>
            <a:r>
              <a:rPr lang="sv-SE" sz="2200" dirty="0" err="1" smtClean="0">
                <a:latin typeface="Comic Sans MS" pitchFamily="66" charset="0"/>
                <a:hlinkClick r:id="rId2"/>
              </a:rPr>
              <a:t>marie.giron@comhem.se</a:t>
            </a:r>
            <a:r>
              <a:rPr lang="sv-SE" sz="2200" dirty="0" smtClean="0">
                <a:latin typeface="Comic Sans MS" pitchFamily="66" charset="0"/>
              </a:rPr>
              <a:t> </a:t>
            </a:r>
            <a:endParaRPr lang="sv-SE" sz="2200" dirty="0">
              <a:latin typeface="Comic Sans MS" pitchFamily="66" charset="0"/>
            </a:endParaRPr>
          </a:p>
          <a:p>
            <a:pPr algn="ctr">
              <a:buNone/>
            </a:pPr>
            <a:endParaRPr lang="sv-SE" sz="22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sv-SE" sz="2800" dirty="0" smtClean="0">
                <a:latin typeface="Comic Sans MS" pitchFamily="66" charset="0"/>
              </a:rPr>
              <a:t>Barbro Sjölin-Nilsson</a:t>
            </a:r>
          </a:p>
          <a:p>
            <a:pPr algn="ctr">
              <a:buNone/>
            </a:pPr>
            <a:r>
              <a:rPr lang="sv-SE" sz="2200" dirty="0" smtClean="0">
                <a:latin typeface="Comic Sans MS" pitchFamily="66" charset="0"/>
              </a:rPr>
              <a:t>leg psykolog, leg psykoterapeut, handledarutbildad</a:t>
            </a:r>
          </a:p>
          <a:p>
            <a:pPr algn="ctr">
              <a:buNone/>
            </a:pPr>
            <a:r>
              <a:rPr lang="sv-SE" sz="2200" dirty="0" smtClean="0">
                <a:latin typeface="Comic Sans MS" pitchFamily="66" charset="0"/>
              </a:rPr>
              <a:t>Uppsala</a:t>
            </a:r>
          </a:p>
          <a:p>
            <a:pPr algn="ctr">
              <a:buNone/>
            </a:pPr>
            <a:r>
              <a:rPr lang="sv-SE" sz="2400" dirty="0" smtClean="0">
                <a:latin typeface="Comic Sans MS" pitchFamily="66" charset="0"/>
              </a:rPr>
              <a:t>070 – 644 38 72</a:t>
            </a:r>
          </a:p>
          <a:p>
            <a:pPr algn="ctr">
              <a:buNone/>
            </a:pPr>
            <a:r>
              <a:rPr lang="sv-SE" sz="2400" dirty="0" err="1" smtClean="0">
                <a:latin typeface="Comic Sans MS" pitchFamily="66" charset="0"/>
                <a:hlinkClick r:id="rId3"/>
              </a:rPr>
              <a:t>nilsjo.psyk@telia.com</a:t>
            </a:r>
            <a:endParaRPr lang="sv-SE" sz="2400" dirty="0" smtClean="0">
              <a:latin typeface="Comic Sans MS" pitchFamily="66" charset="0"/>
            </a:endParaRPr>
          </a:p>
          <a:p>
            <a:pPr algn="ctr">
              <a:buNone/>
            </a:pPr>
            <a:endParaRPr lang="sv-SE" sz="2400" dirty="0" smtClean="0">
              <a:latin typeface="Comic Sans MS" pitchFamily="66" charset="0"/>
            </a:endParaRPr>
          </a:p>
          <a:p>
            <a:pPr algn="ctr">
              <a:buNone/>
            </a:pPr>
            <a:endParaRPr lang="sv-SE" sz="2400" dirty="0" smtClean="0">
              <a:latin typeface="Comic Sans MS" pitchFamily="66" charset="0"/>
            </a:endParaRPr>
          </a:p>
          <a:p>
            <a:pPr algn="ctr">
              <a:buNone/>
            </a:pPr>
            <a:r>
              <a:rPr lang="sv-SE" sz="2400" dirty="0" smtClean="0">
                <a:latin typeface="Comic Sans MS" pitchFamily="66" charset="0"/>
              </a:rPr>
              <a:t>Läs mer om BOF och </a:t>
            </a:r>
            <a:r>
              <a:rPr lang="sv-SE" sz="2400" dirty="0" err="1" smtClean="0">
                <a:latin typeface="Comic Sans MS" pitchFamily="66" charset="0"/>
              </a:rPr>
              <a:t>Tejping</a:t>
            </a:r>
            <a:r>
              <a:rPr lang="sv-SE" sz="2400" dirty="0" smtClean="0">
                <a:latin typeface="Comic Sans MS" pitchFamily="66" charset="0"/>
              </a:rPr>
              <a:t> på </a:t>
            </a:r>
            <a:r>
              <a:rPr lang="sv-SE" sz="2400" dirty="0" err="1" smtClean="0">
                <a:latin typeface="Comic Sans MS" pitchFamily="66" charset="0"/>
                <a:hlinkClick r:id="rId4"/>
              </a:rPr>
              <a:t>www.bof-tejping.com</a:t>
            </a:r>
            <a:r>
              <a:rPr lang="sv-SE" sz="2400" dirty="0" smtClean="0">
                <a:latin typeface="Comic Sans MS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sv-SE" sz="3600" smtClean="0">
                <a:latin typeface="Comic Sans MS" pitchFamily="66" charset="0"/>
              </a:rPr>
              <a:t>BOF - Tejping</a:t>
            </a:r>
          </a:p>
        </p:txBody>
      </p:sp>
      <p:sp>
        <p:nvSpPr>
          <p:cNvPr id="11267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sv-SE" sz="2800" dirty="0" smtClean="0">
                <a:latin typeface="Comic Sans MS" pitchFamily="66" charset="0"/>
              </a:rPr>
              <a:t>BOF passar för barn i lekåldern.</a:t>
            </a:r>
          </a:p>
          <a:p>
            <a:pPr eaLnBrk="1" hangingPunct="1">
              <a:buFontTx/>
              <a:buNone/>
            </a:pPr>
            <a:r>
              <a:rPr lang="sv-SE" sz="2800" dirty="0" smtClean="0">
                <a:latin typeface="Comic Sans MS" pitchFamily="66" charset="0"/>
              </a:rPr>
              <a:t>	I BOF går vi från symbolleken i sandlådan upp till samtal med föräldrarna om vad som sker i leken och hur det hänger ihop med de problem familjen har hemma/på dagis/i skolan.</a:t>
            </a:r>
          </a:p>
          <a:p>
            <a:pPr eaLnBrk="1" hangingPunct="1"/>
            <a:endParaRPr lang="sv-SE" sz="800" dirty="0" smtClean="0">
              <a:latin typeface="Comic Sans MS" pitchFamily="66" charset="0"/>
            </a:endParaRPr>
          </a:p>
          <a:p>
            <a:pPr eaLnBrk="1" hangingPunct="1"/>
            <a:r>
              <a:rPr lang="sv-SE" sz="2800" dirty="0" smtClean="0">
                <a:latin typeface="Comic Sans MS" pitchFamily="66" charset="0"/>
              </a:rPr>
              <a:t>Tejping (leksamtal) kan användas från 3 till 100 år för att visualisera verkliga konflikter </a:t>
            </a:r>
          </a:p>
          <a:p>
            <a:pPr eaLnBrk="1" hangingPunct="1">
              <a:buNone/>
            </a:pPr>
            <a:r>
              <a:rPr lang="sv-SE" sz="2800" dirty="0" smtClean="0">
                <a:latin typeface="Comic Sans MS" pitchFamily="66" charset="0"/>
              </a:rPr>
              <a:t>	eller låsningar.</a:t>
            </a:r>
          </a:p>
          <a:p>
            <a:pPr eaLnBrk="1" hangingPunct="1">
              <a:buFontTx/>
              <a:buNone/>
            </a:pPr>
            <a:r>
              <a:rPr lang="sv-SE" sz="2800" dirty="0" smtClean="0">
                <a:latin typeface="Comic Sans MS" pitchFamily="66" charset="0"/>
              </a:rPr>
              <a:t>	I Tejping går vi från samtalet om problemet ner till en illustration, gestaltning av det.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3028971"/>
          </a:xfrm>
        </p:spPr>
        <p:txBody>
          <a:bodyPr>
            <a:normAutofit/>
          </a:bodyPr>
          <a:lstStyle/>
          <a:p>
            <a:r>
              <a:rPr lang="sv-SE" sz="5400" dirty="0" smtClean="0">
                <a:latin typeface="Comic Sans MS" pitchFamily="66" charset="0"/>
              </a:rPr>
              <a:t>BOF</a:t>
            </a:r>
            <a:r>
              <a:rPr lang="sv-SE" sz="3600" dirty="0" smtClean="0">
                <a:latin typeface="Comic Sans MS" pitchFamily="66" charset="0"/>
              </a:rPr>
              <a:t> </a:t>
            </a:r>
            <a:br>
              <a:rPr lang="sv-SE" sz="3600" dirty="0" smtClean="0">
                <a:latin typeface="Comic Sans MS" pitchFamily="66" charset="0"/>
              </a:rPr>
            </a:br>
            <a:r>
              <a:rPr lang="sv-SE" sz="3600" dirty="0" smtClean="0">
                <a:latin typeface="Comic Sans MS" pitchFamily="66" charset="0"/>
              </a:rPr>
              <a:t>Barnorienterad familjeterapi</a:t>
            </a:r>
            <a:endParaRPr lang="sv-SE" sz="3600" dirty="0">
              <a:latin typeface="Comic Sans MS" pitchFamily="66" charset="0"/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643042" y="3929066"/>
            <a:ext cx="6400800" cy="1752600"/>
          </a:xfrm>
        </p:spPr>
        <p:txBody>
          <a:bodyPr/>
          <a:lstStyle/>
          <a:p>
            <a:pPr algn="l"/>
            <a:r>
              <a:rPr lang="sv-SE" dirty="0" smtClean="0">
                <a:latin typeface="Comic Sans MS" pitchFamily="66" charset="0"/>
              </a:rPr>
              <a:t>Martin </a:t>
            </a:r>
            <a:r>
              <a:rPr lang="sv-SE" dirty="0" err="1" smtClean="0">
                <a:latin typeface="Comic Sans MS" pitchFamily="66" charset="0"/>
              </a:rPr>
              <a:t>Soltvedt</a:t>
            </a:r>
            <a:endParaRPr lang="sv-SE" dirty="0" smtClean="0">
              <a:latin typeface="Comic Sans MS" pitchFamily="66" charset="0"/>
            </a:endParaRPr>
          </a:p>
          <a:p>
            <a:pPr algn="l"/>
            <a:r>
              <a:rPr lang="sv-SE" dirty="0" smtClean="0">
                <a:latin typeface="Comic Sans MS" pitchFamily="66" charset="0"/>
              </a:rPr>
              <a:t>Samhandling</a:t>
            </a:r>
          </a:p>
          <a:p>
            <a:endParaRPr lang="sv-SE" dirty="0">
              <a:latin typeface="Comic Sans MS" pitchFamily="66" charset="0"/>
            </a:endParaRPr>
          </a:p>
        </p:txBody>
      </p:sp>
      <p:pic>
        <p:nvPicPr>
          <p:cNvPr id="1026" name="Picture 2" descr="C:\Users\Göran Nilsson\Pictures\2005\Våren 05\Martin Tejping 2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322" y="2828280"/>
            <a:ext cx="2879414" cy="4029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1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/>
          <a:lstStyle/>
          <a:p>
            <a:r>
              <a:rPr lang="sv-SE" dirty="0" smtClean="0">
                <a:latin typeface="Comic Sans MS" pitchFamily="66" charset="0"/>
              </a:rPr>
              <a:t>Frågor utifrån leken</a:t>
            </a:r>
            <a:endParaRPr lang="sv-SE" dirty="0">
              <a:latin typeface="Comic Sans MS" pitchFamily="66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>
                <a:latin typeface="Comic Sans MS" pitchFamily="66" charset="0"/>
              </a:rPr>
              <a:t>Vad behöver barnet/hur behöver barnet mötas?</a:t>
            </a:r>
          </a:p>
          <a:p>
            <a:endParaRPr lang="sv-SE" dirty="0">
              <a:latin typeface="Comic Sans MS" pitchFamily="66" charset="0"/>
            </a:endParaRPr>
          </a:p>
          <a:p>
            <a:r>
              <a:rPr lang="sv-SE" dirty="0" smtClean="0">
                <a:latin typeface="Comic Sans MS" pitchFamily="66" charset="0"/>
              </a:rPr>
              <a:t>Vad gör föräldrarna?</a:t>
            </a:r>
          </a:p>
          <a:p>
            <a:endParaRPr lang="sv-SE" dirty="0">
              <a:latin typeface="Comic Sans MS" pitchFamily="66" charset="0"/>
            </a:endParaRPr>
          </a:p>
          <a:p>
            <a:r>
              <a:rPr lang="sv-SE" dirty="0" smtClean="0">
                <a:latin typeface="Comic Sans MS" pitchFamily="66" charset="0"/>
              </a:rPr>
              <a:t>Vad behöver de göra mer/annorlunda?</a:t>
            </a:r>
            <a:endParaRPr lang="sv-SE" dirty="0">
              <a:latin typeface="Comic Sans MS" pitchFamily="66" charset="0"/>
            </a:endParaRPr>
          </a:p>
        </p:txBody>
      </p:sp>
      <p:pic>
        <p:nvPicPr>
          <p:cNvPr id="15362" name="Picture 2" descr="http://www.kristdemokraterna.se/VarPolitik/VaraViktigasteOmraden/~/media/Images/VarPolitik/pappabarn%20jpg.ashx?db=maste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5072074"/>
            <a:ext cx="2157300" cy="144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9"/>
          <p:cNvSpPr>
            <a:spLocks noGrp="1" noChangeArrowheads="1"/>
          </p:cNvSpPr>
          <p:nvPr>
            <p:ph type="ctrTitle"/>
          </p:nvPr>
        </p:nvSpPr>
        <p:spPr>
          <a:xfrm>
            <a:off x="250825" y="1412875"/>
            <a:ext cx="7772400" cy="1470025"/>
          </a:xfrm>
        </p:spPr>
        <p:txBody>
          <a:bodyPr/>
          <a:lstStyle/>
          <a:p>
            <a:pPr eaLnBrk="1" hangingPunct="1"/>
            <a:r>
              <a:rPr lang="sv-SE" sz="4800" smtClean="0">
                <a:latin typeface="Comic Sans MS" pitchFamily="66" charset="0"/>
              </a:rPr>
              <a:t>Tejping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60800"/>
            <a:ext cx="7088188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mtClean="0">
                <a:latin typeface="Comic Sans MS" pitchFamily="66" charset="0"/>
              </a:rPr>
              <a:t>  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v-SE" smtClean="0">
                <a:latin typeface="Comic Sans MS" pitchFamily="66" charset="0"/>
              </a:rPr>
              <a:t>En lekfull metod för att arbeta med yttre och inre relationer</a:t>
            </a: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0" y="2952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sv-SE"/>
          </a:p>
        </p:txBody>
      </p:sp>
      <p:pic>
        <p:nvPicPr>
          <p:cNvPr id="6149" name="Picture 5" descr="MCj035193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2924175"/>
            <a:ext cx="1835150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sz="4000" dirty="0" smtClean="0">
                <a:latin typeface="Comic Sans MS" pitchFamily="66" charset="0"/>
              </a:rPr>
              <a:t>Tejping kan användas för att</a:t>
            </a:r>
            <a:r>
              <a:rPr lang="sv-SE" sz="4000" dirty="0" smtClean="0"/>
              <a:t/>
            </a:r>
            <a:br>
              <a:rPr lang="sv-SE" sz="4000" dirty="0" smtClean="0"/>
            </a:br>
            <a:endParaRPr lang="sv-SE" sz="4000" dirty="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8840"/>
            <a:ext cx="9144000" cy="413732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sv-SE" sz="1200" dirty="0" smtClean="0">
              <a:latin typeface="Comic Sans MS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v-SE" dirty="0" smtClean="0">
                <a:latin typeface="Comic Sans MS" pitchFamily="66" charset="0"/>
              </a:rPr>
              <a:t>Visa nätverket med personer och platser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v-SE" dirty="0" smtClean="0">
                <a:latin typeface="Comic Sans MS" pitchFamily="66" charset="0"/>
              </a:rPr>
              <a:t>Illustrera vardagsrutiner hemma, på dagis eller i skolan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v-SE" dirty="0" smtClean="0">
                <a:latin typeface="Comic Sans MS" pitchFamily="66" charset="0"/>
              </a:rPr>
              <a:t>Visa upp en konfliktsituation i familjen eller 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sv-SE" dirty="0" smtClean="0">
                <a:latin typeface="Comic Sans MS" pitchFamily="66" charset="0"/>
              </a:rPr>
              <a:t>	i kamratgruppen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v-SE" dirty="0" smtClean="0">
                <a:latin typeface="Comic Sans MS" pitchFamily="66" charset="0"/>
              </a:rPr>
              <a:t>Prova ut nya lösningar</a:t>
            </a:r>
          </a:p>
        </p:txBody>
      </p:sp>
      <p:pic>
        <p:nvPicPr>
          <p:cNvPr id="56324" name="Picture 5" descr="MCj035193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052736"/>
            <a:ext cx="1835150" cy="87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563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SE" sz="3600" smtClean="0">
                <a:latin typeface="Comic Sans MS" pitchFamily="66" charset="0"/>
              </a:rPr>
              <a:t>Tejpingfigurer</a:t>
            </a:r>
            <a:r>
              <a:rPr lang="sv-SE" sz="3200" smtClean="0">
                <a:latin typeface="Comic Sans MS" pitchFamily="66" charset="0"/>
              </a:rPr>
              <a:t/>
            </a:r>
            <a:br>
              <a:rPr lang="sv-SE" sz="3200" smtClean="0">
                <a:latin typeface="Comic Sans MS" pitchFamily="66" charset="0"/>
              </a:rPr>
            </a:br>
            <a:r>
              <a:rPr lang="sv-SE" sz="3200" smtClean="0">
                <a:latin typeface="Comic Sans MS" pitchFamily="66" charset="0"/>
              </a:rPr>
              <a:t>michal@michalhudak.se</a:t>
            </a:r>
          </a:p>
        </p:txBody>
      </p:sp>
      <p:sp>
        <p:nvSpPr>
          <p:cNvPr id="1536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sv-SE" smtClean="0"/>
          </a:p>
        </p:txBody>
      </p:sp>
      <p:pic>
        <p:nvPicPr>
          <p:cNvPr id="15364" name="Picture 2" descr="http://www.bof-tejping.com/BOF/dockor.jpg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1500188"/>
            <a:ext cx="8429625" cy="5135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ubrik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v-SE" smtClean="0">
                <a:latin typeface="Comic Sans MS" pitchFamily="66" charset="0"/>
              </a:rPr>
              <a:t>Jim Wilson</a:t>
            </a:r>
            <a:r>
              <a:rPr lang="sv-SE" sz="2000" smtClean="0">
                <a:latin typeface="Comic Sans MS" pitchFamily="66" charset="0"/>
              </a:rPr>
              <a:t/>
            </a:r>
            <a:br>
              <a:rPr lang="sv-SE" sz="2000" smtClean="0">
                <a:latin typeface="Comic Sans MS" pitchFamily="66" charset="0"/>
              </a:rPr>
            </a:br>
            <a:r>
              <a:rPr lang="sv-SE" sz="2800" smtClean="0">
                <a:latin typeface="Comic Sans MS" pitchFamily="66" charset="0"/>
              </a:rPr>
              <a:t>Barnets röst i utredning och behandling</a:t>
            </a:r>
          </a:p>
        </p:txBody>
      </p:sp>
      <p:sp>
        <p:nvSpPr>
          <p:cNvPr id="87043" name="Platshållare för innehåll 2"/>
          <p:cNvSpPr>
            <a:spLocks noGrp="1"/>
          </p:cNvSpPr>
          <p:nvPr>
            <p:ph idx="1"/>
          </p:nvPr>
        </p:nvSpPr>
        <p:spPr>
          <a:xfrm>
            <a:off x="428625" y="1500188"/>
            <a:ext cx="8229600" cy="45259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sv-SE" dirty="0" smtClean="0">
                <a:latin typeface="Comic Sans MS" pitchFamily="66" charset="0"/>
              </a:rPr>
              <a:t>	</a:t>
            </a:r>
          </a:p>
          <a:p>
            <a:pPr algn="ctr" eaLnBrk="1" hangingPunct="1">
              <a:buFontTx/>
              <a:buNone/>
            </a:pPr>
            <a:endParaRPr lang="sv-SE" dirty="0" smtClean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endParaRPr lang="sv-SE" dirty="0" smtClean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endParaRPr lang="sv-SE" dirty="0" smtClean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sv-SE" dirty="0" smtClean="0">
                <a:latin typeface="Comic Sans MS" pitchFamily="66" charset="0"/>
              </a:rPr>
              <a:t>	Om vi vuxna kan få in                         mer lekfullhet  och bilder i samtalen                            så blir bron mellan vuxna och barn lättare att gå på.</a:t>
            </a:r>
          </a:p>
        </p:txBody>
      </p:sp>
      <p:pic>
        <p:nvPicPr>
          <p:cNvPr id="87044" name="Picture 2" descr="http://www.ullvi.koping.se/upload/2689/Okayama-bro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0" y="1643063"/>
            <a:ext cx="3357563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1000"/>
                                        <p:tgtEl>
                                          <p:spTgt spid="87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pPr eaLnBrk="1" hangingPunct="1"/>
            <a:r>
              <a:rPr lang="sv-SE" sz="3600" dirty="0" smtClean="0">
                <a:latin typeface="Comic Sans MS" pitchFamily="66" charset="0"/>
              </a:rPr>
              <a:t>Kinesiskt ordspråk</a:t>
            </a:r>
          </a:p>
        </p:txBody>
      </p:sp>
      <p:sp>
        <p:nvSpPr>
          <p:cNvPr id="7171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SE" sz="3600" dirty="0" smtClean="0">
                <a:latin typeface="Comic Sans MS" pitchFamily="66" charset="0"/>
              </a:rPr>
              <a:t>Det jag hör glömmer jag,</a:t>
            </a:r>
          </a:p>
          <a:p>
            <a:pPr eaLnBrk="1" hangingPunct="1">
              <a:buFontTx/>
              <a:buNone/>
            </a:pPr>
            <a:r>
              <a:rPr lang="sv-SE" sz="3600" dirty="0" smtClean="0">
                <a:latin typeface="Comic Sans MS" pitchFamily="66" charset="0"/>
              </a:rPr>
              <a:t>det jag ser minns jag,</a:t>
            </a:r>
          </a:p>
          <a:p>
            <a:pPr eaLnBrk="1" hangingPunct="1">
              <a:buFontTx/>
              <a:buNone/>
            </a:pPr>
            <a:r>
              <a:rPr lang="sv-SE" sz="3600" dirty="0" smtClean="0">
                <a:latin typeface="Comic Sans MS" pitchFamily="66" charset="0"/>
              </a:rPr>
              <a:t>men det jag gör förstår jag</a:t>
            </a:r>
          </a:p>
        </p:txBody>
      </p:sp>
      <p:pic>
        <p:nvPicPr>
          <p:cNvPr id="7172" name="Picture 2" descr="http://www.epochtimes.se/pics/2007/12/01/l/2007-12-01-l--711171039341996_kineisk_tecken_musik_medic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375" y="2714625"/>
            <a:ext cx="2160588" cy="357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158</Words>
  <Application>Microsoft Office PowerPoint</Application>
  <PresentationFormat>Bildspel på skärmen (4:3)</PresentationFormat>
  <Paragraphs>56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Office-tema</vt:lpstr>
      <vt:lpstr>Diagnos – och sen då? </vt:lpstr>
      <vt:lpstr>BOF - Tejping</vt:lpstr>
      <vt:lpstr>BOF  Barnorienterad familjeterapi</vt:lpstr>
      <vt:lpstr>Frågor utifrån leken</vt:lpstr>
      <vt:lpstr>Tejping</vt:lpstr>
      <vt:lpstr>Tejping kan användas för att </vt:lpstr>
      <vt:lpstr>Tejpingfigurer michal@michalhudak.se</vt:lpstr>
      <vt:lpstr>Jim Wilson Barnets röst i utredning och behandling</vt:lpstr>
      <vt:lpstr>Kinesiskt ordspråk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 – och sen då?</dc:title>
  <dc:creator>Göran Nilsson</dc:creator>
  <cp:lastModifiedBy>Magnus</cp:lastModifiedBy>
  <cp:revision>2</cp:revision>
  <dcterms:created xsi:type="dcterms:W3CDTF">2010-10-17T15:29:25Z</dcterms:created>
  <dcterms:modified xsi:type="dcterms:W3CDTF">2010-10-20T08:47:59Z</dcterms:modified>
</cp:coreProperties>
</file>